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73" r:id="rId3"/>
    <p:sldId id="274" r:id="rId4"/>
    <p:sldId id="275" r:id="rId5"/>
    <p:sldId id="277" r:id="rId6"/>
    <p:sldId id="278" r:id="rId7"/>
    <p:sldId id="279" r:id="rId8"/>
    <p:sldId id="280" r:id="rId9"/>
    <p:sldId id="281" r:id="rId10"/>
    <p:sldId id="291" r:id="rId11"/>
    <p:sldId id="282" r:id="rId12"/>
    <p:sldId id="283" r:id="rId13"/>
    <p:sldId id="286" r:id="rId14"/>
    <p:sldId id="285" r:id="rId15"/>
    <p:sldId id="289" r:id="rId16"/>
    <p:sldId id="284" r:id="rId17"/>
    <p:sldId id="29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ия Горбенко" initials="НГ" lastIdx="1" clrIdx="0">
    <p:extLst>
      <p:ext uri="{19B8F6BF-5375-455C-9EA6-DF929625EA0E}">
        <p15:presenceInfo xmlns:p15="http://schemas.microsoft.com/office/powerpoint/2012/main" userId="344d8ef9d27f5b2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99" autoAdjust="0"/>
  </p:normalViewPr>
  <p:slideViewPr>
    <p:cSldViewPr>
      <p:cViewPr varScale="1">
        <p:scale>
          <a:sx n="75" d="100"/>
          <a:sy n="75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46F7-B865-4D3F-A0C3-5F64512BDA76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BC87-5B37-4AF3-9BD1-CA3C7CD90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46F7-B865-4D3F-A0C3-5F64512BDA76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BC87-5B37-4AF3-9BD1-CA3C7CD90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46F7-B865-4D3F-A0C3-5F64512BDA76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BC87-5B37-4AF3-9BD1-CA3C7CD90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46F7-B865-4D3F-A0C3-5F64512BDA76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BC87-5B37-4AF3-9BD1-CA3C7CD90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46F7-B865-4D3F-A0C3-5F64512BDA76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BC87-5B37-4AF3-9BD1-CA3C7CD90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46F7-B865-4D3F-A0C3-5F64512BDA76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BC87-5B37-4AF3-9BD1-CA3C7CD90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46F7-B865-4D3F-A0C3-5F64512BDA76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BC87-5B37-4AF3-9BD1-CA3C7CD90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46F7-B865-4D3F-A0C3-5F64512BDA76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BC87-5B37-4AF3-9BD1-CA3C7CD90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46F7-B865-4D3F-A0C3-5F64512BDA76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BC87-5B37-4AF3-9BD1-CA3C7CD90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46F7-B865-4D3F-A0C3-5F64512BDA76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BC87-5B37-4AF3-9BD1-CA3C7CD90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46F7-B865-4D3F-A0C3-5F64512BDA76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BC87-5B37-4AF3-9BD1-CA3C7CD90D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9A946F7-B865-4D3F-A0C3-5F64512BDA76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76BC87-5B37-4AF3-9BD1-CA3C7CD90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3"/>
          <p:cNvSpPr txBox="1">
            <a:spLocks/>
          </p:cNvSpPr>
          <p:nvPr/>
        </p:nvSpPr>
        <p:spPr>
          <a:xfrm>
            <a:off x="1000100" y="5943600"/>
            <a:ext cx="7772400" cy="557234"/>
          </a:xfrm>
          <a:prstGeom prst="rect">
            <a:avLst/>
          </a:prstGeom>
        </p:spPr>
        <p:txBody>
          <a:bodyPr vert="horz" lIns="182880" tIns="0">
            <a:normAutofit/>
          </a:bodyPr>
          <a:lstStyle/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437112"/>
            <a:ext cx="181422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827584" y="2931499"/>
            <a:ext cx="7772400" cy="1536786"/>
          </a:xfrm>
        </p:spPr>
        <p:txBody>
          <a:bodyPr>
            <a:normAutofit fontScale="90000"/>
          </a:bodyPr>
          <a:lstStyle/>
          <a:p>
            <a:r>
              <a:rPr lang="ru-RU" sz="2800" b="0" dirty="0">
                <a:solidFill>
                  <a:srgbClr val="0070C0"/>
                </a:solidFill>
              </a:rPr>
              <a:t>Речевое развитие в соответствии с ФОП  ДО для детей старшего дошкольного возраста</a:t>
            </a:r>
            <a:br>
              <a:rPr lang="ru-RU" sz="2800" b="0" dirty="0">
                <a:solidFill>
                  <a:srgbClr val="0070C0"/>
                </a:solidFill>
              </a:rPr>
            </a:br>
            <a:br>
              <a:rPr lang="ru-RU" sz="2800" b="0" dirty="0">
                <a:solidFill>
                  <a:srgbClr val="0070C0"/>
                </a:solidFill>
              </a:rPr>
            </a:br>
            <a:r>
              <a:rPr lang="ru-RU" sz="20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br>
              <a:rPr lang="ru-RU" sz="20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Горбенко Н.А</a:t>
            </a:r>
            <a:br>
              <a:rPr lang="ru-RU" sz="2800" b="0" dirty="0">
                <a:solidFill>
                  <a:srgbClr val="0070C0"/>
                </a:solidFill>
              </a:rPr>
            </a:br>
            <a:br>
              <a:rPr lang="ru-RU" sz="2800" b="0" dirty="0">
                <a:solidFill>
                  <a:srgbClr val="0070C0"/>
                </a:solidFill>
              </a:rPr>
            </a:br>
            <a:br>
              <a:rPr lang="ru-RU" sz="2800" b="0" dirty="0">
                <a:solidFill>
                  <a:srgbClr val="0070C0"/>
                </a:solidFill>
              </a:rPr>
            </a:br>
            <a:endParaRPr lang="ru-RU" sz="2800" b="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CD789-18D7-44C2-50E6-49C191BE3F46}"/>
              </a:ext>
            </a:extLst>
          </p:cNvPr>
          <p:cNvSpPr txBox="1"/>
          <p:nvPr/>
        </p:nvSpPr>
        <p:spPr>
          <a:xfrm>
            <a:off x="467544" y="676217"/>
            <a:ext cx="8132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endParaRPr lang="ru-RU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города Нижневартовска детский сад №29 «Ёлочка»</a:t>
            </a:r>
            <a:endParaRPr lang="ru-RU" dirty="0"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38EFE-8603-5E03-8623-10BE0959D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598008"/>
            <a:ext cx="8183880" cy="105156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22853F9-673C-2D71-3A2D-CAF4105433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7544" y="2001572"/>
            <a:ext cx="2764979" cy="20733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7172EA-44DE-49F1-5473-315447EC17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544" y="1956907"/>
            <a:ext cx="2784824" cy="2089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0266FA-1236-FA2B-21AC-B4D070DDBD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946" y="4509120"/>
            <a:ext cx="3493238" cy="1786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FA3B86-9321-FFCB-B89F-E0E0D2DD2D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883" y="2108418"/>
            <a:ext cx="2381364" cy="178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33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B3D60794-1297-035B-8853-40414CDA9B31}"/>
              </a:ext>
            </a:extLst>
          </p:cNvPr>
          <p:cNvSpPr txBox="1">
            <a:spLocks/>
          </p:cNvSpPr>
          <p:nvPr/>
        </p:nvSpPr>
        <p:spPr>
          <a:xfrm>
            <a:off x="683568" y="3030984"/>
            <a:ext cx="6965245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E45F69B-AD2A-4AA1-C53B-58AEAA7FB795}"/>
              </a:ext>
            </a:extLst>
          </p:cNvPr>
          <p:cNvSpPr/>
          <p:nvPr/>
        </p:nvSpPr>
        <p:spPr>
          <a:xfrm>
            <a:off x="1043608" y="2901497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400" dirty="0"/>
              <a:t>  Новая технология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802B3D2-60B1-9BFF-0086-0AB81D3454C0}"/>
              </a:ext>
            </a:extLst>
          </p:cNvPr>
          <p:cNvSpPr/>
          <p:nvPr/>
        </p:nvSpPr>
        <p:spPr>
          <a:xfrm>
            <a:off x="999580" y="3387150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prstClr val="black"/>
              </a:buClr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  Способствует обогащению и актуализации словаря;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D145D60-8729-E116-7F92-1B4CE89C9F53}"/>
              </a:ext>
            </a:extLst>
          </p:cNvPr>
          <p:cNvSpPr/>
          <p:nvPr/>
        </p:nvSpPr>
        <p:spPr>
          <a:xfrm>
            <a:off x="927690" y="4158171"/>
            <a:ext cx="7465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prstClr val="black"/>
              </a:buClr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  Является диагностическим инструментом;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98EB24E-653D-410A-0385-4B46C007D6A6}"/>
              </a:ext>
            </a:extLst>
          </p:cNvPr>
          <p:cNvSpPr/>
          <p:nvPr/>
        </p:nvSpPr>
        <p:spPr>
          <a:xfrm>
            <a:off x="962591" y="4652836"/>
            <a:ext cx="7481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prstClr val="black"/>
              </a:buClr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  Носит характер комплексного воздействия;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4DB3B50-FCC1-185F-774F-0DA4BBA75DFE}"/>
              </a:ext>
            </a:extLst>
          </p:cNvPr>
          <p:cNvSpPr/>
          <p:nvPr/>
        </p:nvSpPr>
        <p:spPr>
          <a:xfrm>
            <a:off x="892693" y="5065859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prstClr val="black"/>
              </a:buClr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  Имеет игровую направленность;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2B6ABD9-87D4-28EA-BA52-0677C720FD25}"/>
              </a:ext>
            </a:extLst>
          </p:cNvPr>
          <p:cNvSpPr/>
          <p:nvPr/>
        </p:nvSpPr>
        <p:spPr>
          <a:xfrm>
            <a:off x="892693" y="5543773"/>
            <a:ext cx="1923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prstClr val="black"/>
              </a:buClr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  Простота.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131BF9-29C4-C539-979C-7169714EE179}"/>
              </a:ext>
            </a:extLst>
          </p:cNvPr>
          <p:cNvSpPr txBox="1"/>
          <p:nvPr/>
        </p:nvSpPr>
        <p:spPr>
          <a:xfrm>
            <a:off x="611560" y="404664"/>
            <a:ext cx="81838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C66BB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                     активизации речи детей дошкольного возраста»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Слово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Синквейн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происходит от французского слова «</a:t>
            </a:r>
            <a:r>
              <a:rPr kumimoji="0" lang="ru-RU" sz="2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cin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»-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пять.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Это стихотворение, состоящее из пяти строк.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 него нет рифмы и есть свои правила написания.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11B8ED-CF6F-4329-BA5C-74B3D0706133}"/>
              </a:ext>
            </a:extLst>
          </p:cNvPr>
          <p:cNvSpPr txBox="1"/>
          <p:nvPr/>
        </p:nvSpPr>
        <p:spPr>
          <a:xfrm>
            <a:off x="467544" y="2276872"/>
            <a:ext cx="7560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Актуальность использования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синквейна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63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489A3-5A40-D4BD-FB22-908DD7EED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492896"/>
            <a:ext cx="8138160" cy="136815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составления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B6BC7C1-4853-6924-34C8-D486206C0FE1}"/>
              </a:ext>
            </a:extLst>
          </p:cNvPr>
          <p:cNvSpPr/>
          <p:nvPr/>
        </p:nvSpPr>
        <p:spPr>
          <a:xfrm>
            <a:off x="548640" y="3861048"/>
            <a:ext cx="81381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строка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заголовок, тема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состоит она из одного слова – имени существительного.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строка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два прилагательных, которые раскрывают данную тему.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Третья строка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три глагола, описывающих действия, относящиеся  к теме.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Четвёртая строка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предложение, фраза, в которой ребёнок высказывает своё отношение к теме.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Пятая строка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одно слово (ассоциация, синоним), характеризующее суть предмета или объекта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005FC61-D508-7610-FBD9-7B705CFD93B1}"/>
              </a:ext>
            </a:extLst>
          </p:cNvPr>
          <p:cNvSpPr txBox="1">
            <a:spLocks/>
          </p:cNvSpPr>
          <p:nvPr/>
        </p:nvSpPr>
        <p:spPr>
          <a:xfrm>
            <a:off x="-1260648" y="1120676"/>
            <a:ext cx="10873208" cy="2921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</a:br>
            <a:b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</a:br>
            <a:b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</a:br>
            <a:r>
              <a:rPr kumimoji="0" lang="ru-RU" altLang="ru-RU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kumimoji="0" lang="ru-RU" alt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состоит из 5 строк.</a:t>
            </a:r>
            <a:br>
              <a:rPr kumimoji="0" lang="ru-RU" altLang="ru-RU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Его форма напоминает ёлочку</a:t>
            </a:r>
            <a:r>
              <a:rPr kumimoji="0" lang="ru-RU" altLang="ru-RU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ru-RU" altLang="ru-RU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430C1A6-168E-77EB-7C27-50D7A89E3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0676"/>
            <a:ext cx="1856055" cy="241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1CB5828-2A19-7463-F62C-BA0B7E14D268}"/>
              </a:ext>
            </a:extLst>
          </p:cNvPr>
          <p:cNvGrpSpPr/>
          <p:nvPr/>
        </p:nvGrpSpPr>
        <p:grpSpPr>
          <a:xfrm>
            <a:off x="5888673" y="889285"/>
            <a:ext cx="2706687" cy="2879725"/>
            <a:chOff x="4386263" y="3213100"/>
            <a:chExt cx="2706687" cy="2879725"/>
          </a:xfrm>
        </p:grpSpPr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id="{DA991ACE-417A-1E75-6712-02739F816E37}"/>
                </a:ext>
              </a:extLst>
            </p:cNvPr>
            <p:cNvSpPr/>
            <p:nvPr/>
          </p:nvSpPr>
          <p:spPr>
            <a:xfrm>
              <a:off x="6443663" y="4941888"/>
              <a:ext cx="649287" cy="574675"/>
            </a:xfrm>
            <a:prstGeom prst="triangle">
              <a:avLst/>
            </a:prstGeom>
            <a:solidFill>
              <a:srgbClr val="B83D68"/>
            </a:solidFill>
            <a:ln w="15875" cap="flat" cmpd="sng" algn="ctr">
              <a:solidFill>
                <a:srgbClr val="B83D68">
                  <a:shade val="50000"/>
                  <a:shade val="80000"/>
                  <a:lumMod val="9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Равнобедренный треугольник 7">
              <a:extLst>
                <a:ext uri="{FF2B5EF4-FFF2-40B4-BE49-F238E27FC236}">
                  <a16:creationId xmlns:a16="http://schemas.microsoft.com/office/drawing/2014/main" id="{85BE53D5-F956-AE62-6585-8367D44919CB}"/>
                </a:ext>
              </a:extLst>
            </p:cNvPr>
            <p:cNvSpPr/>
            <p:nvPr/>
          </p:nvSpPr>
          <p:spPr>
            <a:xfrm>
              <a:off x="5724525" y="4941888"/>
              <a:ext cx="647700" cy="574675"/>
            </a:xfrm>
            <a:prstGeom prst="triangle">
              <a:avLst/>
            </a:prstGeom>
            <a:solidFill>
              <a:srgbClr val="B83D68"/>
            </a:solidFill>
            <a:ln w="15875" cap="flat" cmpd="sng" algn="ctr">
              <a:solidFill>
                <a:srgbClr val="B83D68">
                  <a:shade val="50000"/>
                  <a:shade val="80000"/>
                  <a:lumMod val="9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Равнобедренный треугольник 8">
              <a:extLst>
                <a:ext uri="{FF2B5EF4-FFF2-40B4-BE49-F238E27FC236}">
                  <a16:creationId xmlns:a16="http://schemas.microsoft.com/office/drawing/2014/main" id="{A964B573-6F25-8169-BD05-4C62E77841E3}"/>
                </a:ext>
              </a:extLst>
            </p:cNvPr>
            <p:cNvSpPr/>
            <p:nvPr/>
          </p:nvSpPr>
          <p:spPr>
            <a:xfrm>
              <a:off x="5364163" y="5516563"/>
              <a:ext cx="647700" cy="576262"/>
            </a:xfrm>
            <a:prstGeom prst="triangle">
              <a:avLst/>
            </a:prstGeom>
            <a:solidFill>
              <a:srgbClr val="B83D68"/>
            </a:solidFill>
            <a:ln w="15875" cap="flat" cmpd="sng" algn="ctr">
              <a:solidFill>
                <a:srgbClr val="B83D68">
                  <a:shade val="50000"/>
                  <a:shade val="80000"/>
                  <a:lumMod val="9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Равнобедренный треугольник 9">
              <a:extLst>
                <a:ext uri="{FF2B5EF4-FFF2-40B4-BE49-F238E27FC236}">
                  <a16:creationId xmlns:a16="http://schemas.microsoft.com/office/drawing/2014/main" id="{B21CC538-B02D-CF63-E63D-A90926658D3F}"/>
                </a:ext>
              </a:extLst>
            </p:cNvPr>
            <p:cNvSpPr/>
            <p:nvPr/>
          </p:nvSpPr>
          <p:spPr>
            <a:xfrm>
              <a:off x="5394325" y="3213100"/>
              <a:ext cx="647700" cy="576263"/>
            </a:xfrm>
            <a:prstGeom prst="triangle">
              <a:avLst/>
            </a:prstGeom>
            <a:solidFill>
              <a:srgbClr val="B83D68"/>
            </a:solidFill>
            <a:ln w="15875" cap="flat" cmpd="sng" algn="ctr">
              <a:solidFill>
                <a:srgbClr val="B83D68">
                  <a:shade val="50000"/>
                  <a:shade val="80000"/>
                  <a:lumMod val="9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ADAA2184-D709-3EEC-FA76-E1BE5565F93D}"/>
                </a:ext>
              </a:extLst>
            </p:cNvPr>
            <p:cNvSpPr/>
            <p:nvPr/>
          </p:nvSpPr>
          <p:spPr>
            <a:xfrm>
              <a:off x="5106988" y="3789363"/>
              <a:ext cx="647700" cy="576262"/>
            </a:xfrm>
            <a:prstGeom prst="triangle">
              <a:avLst/>
            </a:prstGeom>
            <a:solidFill>
              <a:srgbClr val="B83D68"/>
            </a:solidFill>
            <a:ln w="15875" cap="flat" cmpd="sng" algn="ctr">
              <a:solidFill>
                <a:srgbClr val="B83D68">
                  <a:shade val="50000"/>
                  <a:shade val="80000"/>
                  <a:lumMod val="9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Равнобедренный треугольник 11">
              <a:extLst>
                <a:ext uri="{FF2B5EF4-FFF2-40B4-BE49-F238E27FC236}">
                  <a16:creationId xmlns:a16="http://schemas.microsoft.com/office/drawing/2014/main" id="{AC6C2C1D-DE8C-8DA6-18B4-8F3FF3835746}"/>
                </a:ext>
              </a:extLst>
            </p:cNvPr>
            <p:cNvSpPr/>
            <p:nvPr/>
          </p:nvSpPr>
          <p:spPr>
            <a:xfrm>
              <a:off x="5754688" y="3789363"/>
              <a:ext cx="647700" cy="576262"/>
            </a:xfrm>
            <a:prstGeom prst="triangle">
              <a:avLst/>
            </a:prstGeom>
            <a:solidFill>
              <a:srgbClr val="B83D68"/>
            </a:solidFill>
            <a:ln w="15875" cap="flat" cmpd="sng" algn="ctr">
              <a:solidFill>
                <a:srgbClr val="B83D68">
                  <a:shade val="50000"/>
                  <a:shade val="80000"/>
                  <a:lumMod val="9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Равнобедренный треугольник 12">
              <a:extLst>
                <a:ext uri="{FF2B5EF4-FFF2-40B4-BE49-F238E27FC236}">
                  <a16:creationId xmlns:a16="http://schemas.microsoft.com/office/drawing/2014/main" id="{39C8C14F-FD76-E99A-6977-99C136890D78}"/>
                </a:ext>
              </a:extLst>
            </p:cNvPr>
            <p:cNvSpPr/>
            <p:nvPr/>
          </p:nvSpPr>
          <p:spPr>
            <a:xfrm>
              <a:off x="6115050" y="4365625"/>
              <a:ext cx="647700" cy="576263"/>
            </a:xfrm>
            <a:prstGeom prst="triangle">
              <a:avLst/>
            </a:prstGeom>
            <a:solidFill>
              <a:srgbClr val="B83D68"/>
            </a:solidFill>
            <a:ln w="15875" cap="flat" cmpd="sng" algn="ctr">
              <a:solidFill>
                <a:srgbClr val="B83D68">
                  <a:shade val="50000"/>
                  <a:shade val="80000"/>
                  <a:lumMod val="9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Равнобедренный треугольник 13">
              <a:extLst>
                <a:ext uri="{FF2B5EF4-FFF2-40B4-BE49-F238E27FC236}">
                  <a16:creationId xmlns:a16="http://schemas.microsoft.com/office/drawing/2014/main" id="{6F1AEB7B-3D6E-472C-BE6E-D5BE11003975}"/>
                </a:ext>
              </a:extLst>
            </p:cNvPr>
            <p:cNvSpPr/>
            <p:nvPr/>
          </p:nvSpPr>
          <p:spPr>
            <a:xfrm>
              <a:off x="5394325" y="4365625"/>
              <a:ext cx="647700" cy="576263"/>
            </a:xfrm>
            <a:prstGeom prst="triangle">
              <a:avLst/>
            </a:prstGeom>
            <a:solidFill>
              <a:srgbClr val="B83D68"/>
            </a:solidFill>
            <a:ln w="15875" cap="flat" cmpd="sng" algn="ctr">
              <a:solidFill>
                <a:srgbClr val="B83D68">
                  <a:shade val="50000"/>
                  <a:shade val="80000"/>
                  <a:lumMod val="9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Равнобедренный треугольник 14">
              <a:extLst>
                <a:ext uri="{FF2B5EF4-FFF2-40B4-BE49-F238E27FC236}">
                  <a16:creationId xmlns:a16="http://schemas.microsoft.com/office/drawing/2014/main" id="{762F4DD9-F963-4340-71ED-8D6E39C7F3C1}"/>
                </a:ext>
              </a:extLst>
            </p:cNvPr>
            <p:cNvSpPr/>
            <p:nvPr/>
          </p:nvSpPr>
          <p:spPr>
            <a:xfrm>
              <a:off x="4746625" y="4365625"/>
              <a:ext cx="647700" cy="576263"/>
            </a:xfrm>
            <a:prstGeom prst="triangle">
              <a:avLst/>
            </a:prstGeom>
            <a:solidFill>
              <a:srgbClr val="B83D68"/>
            </a:solidFill>
            <a:ln w="15875" cap="flat" cmpd="sng" algn="ctr">
              <a:solidFill>
                <a:srgbClr val="B83D68">
                  <a:shade val="50000"/>
                  <a:shade val="80000"/>
                  <a:lumMod val="9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Равнобедренный треугольник 15">
              <a:extLst>
                <a:ext uri="{FF2B5EF4-FFF2-40B4-BE49-F238E27FC236}">
                  <a16:creationId xmlns:a16="http://schemas.microsoft.com/office/drawing/2014/main" id="{D746F788-9F64-5903-F760-28F2640B61C2}"/>
                </a:ext>
              </a:extLst>
            </p:cNvPr>
            <p:cNvSpPr/>
            <p:nvPr/>
          </p:nvSpPr>
          <p:spPr>
            <a:xfrm>
              <a:off x="4386263" y="4941888"/>
              <a:ext cx="647700" cy="574675"/>
            </a:xfrm>
            <a:prstGeom prst="triangle">
              <a:avLst/>
            </a:prstGeom>
            <a:solidFill>
              <a:srgbClr val="B83D68"/>
            </a:solidFill>
            <a:ln w="15875" cap="flat" cmpd="sng" algn="ctr">
              <a:solidFill>
                <a:srgbClr val="B83D68">
                  <a:shade val="50000"/>
                  <a:shade val="80000"/>
                  <a:lumMod val="9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Равнобедренный треугольник 16">
              <a:extLst>
                <a:ext uri="{FF2B5EF4-FFF2-40B4-BE49-F238E27FC236}">
                  <a16:creationId xmlns:a16="http://schemas.microsoft.com/office/drawing/2014/main" id="{78EF60E5-87F5-95DF-9501-88254C497BE2}"/>
                </a:ext>
              </a:extLst>
            </p:cNvPr>
            <p:cNvSpPr/>
            <p:nvPr/>
          </p:nvSpPr>
          <p:spPr>
            <a:xfrm>
              <a:off x="5033963" y="4941888"/>
              <a:ext cx="649287" cy="574675"/>
            </a:xfrm>
            <a:prstGeom prst="triangle">
              <a:avLst/>
            </a:prstGeom>
            <a:solidFill>
              <a:srgbClr val="B83D68"/>
            </a:solidFill>
            <a:ln w="15875" cap="flat" cmpd="sng" algn="ctr">
              <a:solidFill>
                <a:srgbClr val="B83D68">
                  <a:shade val="50000"/>
                  <a:shade val="80000"/>
                  <a:lumMod val="9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743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1C2C0D3-05CF-381C-A47B-7878BF994D5C}"/>
              </a:ext>
            </a:extLst>
          </p:cNvPr>
          <p:cNvSpPr txBox="1">
            <a:spLocks/>
          </p:cNvSpPr>
          <p:nvPr/>
        </p:nvSpPr>
        <p:spPr>
          <a:xfrm>
            <a:off x="1403648" y="1052737"/>
            <a:ext cx="6254044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Синквейн «Найди ошибку»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j-ea"/>
              <a:cs typeface="+mj-cs"/>
            </a:endParaRP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DD83CA36-7D55-0ECD-136E-77E54A2D053B}"/>
              </a:ext>
            </a:extLst>
          </p:cNvPr>
          <p:cNvSpPr txBox="1">
            <a:spLocks/>
          </p:cNvSpPr>
          <p:nvPr/>
        </p:nvSpPr>
        <p:spPr>
          <a:xfrm>
            <a:off x="539552" y="2636913"/>
            <a:ext cx="2558583" cy="26390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C66BB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Белка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C66BB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Рыжая, косолапая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C66BB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Прыгает, скачет, грызет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C66BB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Мне нравится ловкая белка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C66BB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Дикое животное</a:t>
            </a:r>
          </a:p>
        </p:txBody>
      </p:sp>
      <p:pic>
        <p:nvPicPr>
          <p:cNvPr id="5" name="Picture 2" descr="C:\Users\user\Desktop\144428629256160f544f4207.01585304 (1).png">
            <a:extLst>
              <a:ext uri="{FF2B5EF4-FFF2-40B4-BE49-F238E27FC236}">
                <a16:creationId xmlns:a16="http://schemas.microsoft.com/office/drawing/2014/main" id="{E5C2CAF6-A8B7-738D-BE1A-AD029FC59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109" y="2636913"/>
            <a:ext cx="2219781" cy="24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A4C384-E7C9-84C8-1DCD-07715A5C3C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625" y="2996952"/>
            <a:ext cx="2845463" cy="213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9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2A8EFBF-30F8-AC36-256B-A4255695474C}"/>
              </a:ext>
            </a:extLst>
          </p:cNvPr>
          <p:cNvSpPr txBox="1">
            <a:spLocks/>
          </p:cNvSpPr>
          <p:nvPr/>
        </p:nvSpPr>
        <p:spPr>
          <a:xfrm>
            <a:off x="665631" y="2165746"/>
            <a:ext cx="2988960" cy="2840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C66BB"/>
              </a:buClr>
              <a:buSzPct val="85000"/>
              <a:buFont typeface="Brush Script MT" pitchFamily="66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C66BB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Осень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C66BB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Яркая, красивая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C66BB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Радует, желтеет, золотит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C66BB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Чудесное время года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C66BB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Радость!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C66BB"/>
              </a:buClr>
              <a:buSzPct val="85000"/>
              <a:buFont typeface="Brush Script MT" pitchFamily="66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C66BB"/>
              </a:buClr>
              <a:buSzPct val="85000"/>
              <a:buFont typeface="Brush Script MT" pitchFamily="66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C66BB"/>
              </a:buClr>
              <a:buSzPct val="85000"/>
              <a:buFont typeface="Brush Script MT" pitchFamily="66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B13F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2" descr="C:\Users\user\Desktop\0_c042e_6808cfd7_L.png">
            <a:extLst>
              <a:ext uri="{FF2B5EF4-FFF2-40B4-BE49-F238E27FC236}">
                <a16:creationId xmlns:a16="http://schemas.microsoft.com/office/drawing/2014/main" id="{383723CF-0A28-1396-F9B4-17F9608E3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134" y="2404004"/>
            <a:ext cx="2384305" cy="239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745213D-FD12-94B5-EBA4-E4881A6AA556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6254044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Синквейн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 по пройденной теме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112CDC-2EB3-2D5C-C760-9A644AD620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77" y="2688829"/>
            <a:ext cx="2699792" cy="20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16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9BEBCA-AFC9-F533-E0E8-12AB6EB2230D}"/>
              </a:ext>
            </a:extLst>
          </p:cNvPr>
          <p:cNvSpPr txBox="1"/>
          <p:nvPr/>
        </p:nvSpPr>
        <p:spPr>
          <a:xfrm>
            <a:off x="539552" y="548680"/>
            <a:ext cx="79208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Нейрогимнастика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представляет собой комплекс упреждений, которые позволяют активировать естественные механизмы мозговой активности. Принцип таких занятий заключается в том, чтоб задействовать оба полушария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мозгаю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6F6F6"/>
                </a:highlight>
                <a:uLnTx/>
                <a:uFillTx/>
                <a:latin typeface="Droid Sans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6F6F6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Совершенствуя межполушарное взаимодействие, можно достичь значительных результатов в развитии и коррекции речи и всех основных психических процессов.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1CBCF8-6130-8119-2D69-321887C5BC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40968"/>
            <a:ext cx="3552394" cy="26642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60B371-F766-4435-A612-DB3E8CB96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863" y="3163762"/>
            <a:ext cx="3491611" cy="261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30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1">
            <a:extLst>
              <a:ext uri="{FF2B5EF4-FFF2-40B4-BE49-F238E27FC236}">
                <a16:creationId xmlns:a16="http://schemas.microsoft.com/office/drawing/2014/main" id="{41718FC2-8D96-CE40-83DB-7A284A1B2EAA}"/>
              </a:ext>
            </a:extLst>
          </p:cNvPr>
          <p:cNvGraphicFramePr>
            <a:graphicFrameLocks/>
          </p:cNvGraphicFramePr>
          <p:nvPr/>
        </p:nvGraphicFramePr>
        <p:xfrm>
          <a:off x="704850" y="1433513"/>
          <a:ext cx="6630988" cy="430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639119" imgH="4310246" progId="Excel.Chart.8">
                  <p:embed/>
                </p:oleObj>
              </mc:Choice>
              <mc:Fallback>
                <p:oleObj name="Chart" r:id="rId2" imgW="6639119" imgH="4310246" progId="Excel.Chart.8">
                  <p:embed/>
                  <p:pic>
                    <p:nvPicPr>
                      <p:cNvPr id="26626" name="Диаграмма 1">
                        <a:extLst>
                          <a:ext uri="{FF2B5EF4-FFF2-40B4-BE49-F238E27FC236}">
                            <a16:creationId xmlns:a16="http://schemas.microsoft.com/office/drawing/2014/main" id="{D20DC95A-ACFC-C8DD-61D7-3FADF23BE90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433513"/>
                        <a:ext cx="6630988" cy="430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043C56-5874-9580-B162-08919C8CD48C}"/>
              </a:ext>
            </a:extLst>
          </p:cNvPr>
          <p:cNvSpPr txBox="1"/>
          <p:nvPr/>
        </p:nvSpPr>
        <p:spPr>
          <a:xfrm>
            <a:off x="827584" y="820602"/>
            <a:ext cx="7704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усвоения материала программы ФОП ДО в области речевого развития  в старшем дошкольном  возрасте</a:t>
            </a:r>
          </a:p>
        </p:txBody>
      </p:sp>
    </p:spTree>
    <p:extLst>
      <p:ext uri="{BB962C8B-B14F-4D97-AF65-F5344CB8AC3E}">
        <p14:creationId xmlns:p14="http://schemas.microsoft.com/office/powerpoint/2010/main" val="2375678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814F6-D75F-9836-E93B-135AEF45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351668"/>
            <a:ext cx="8183880" cy="105156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00B0F0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23446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AF992-87B4-DFF1-4CA2-9A42578BE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216024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br>
              <a:rPr lang="ru-RU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области речевого развития ребенка с НОДА основными задачами образовательной деятельности является создание условий для</a:t>
            </a:r>
            <a:r>
              <a:rPr lang="ru-RU" sz="1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--формирования основы речевой и языковой культуры, совершенствования разных сторон речи ребенка;</a:t>
            </a:r>
            <a:br>
              <a:rPr lang="ru-RU" sz="1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--приобщения обучающихся к культуре чтения художественной литературы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ACAE7D-04D1-CA62-62ED-4E36F135FB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24" y="2317341"/>
            <a:ext cx="2731840" cy="20488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4305B3-3384-035A-1971-9F4171956F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54903" y="3579644"/>
            <a:ext cx="1969974" cy="14774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9C23B6-6B86-A503-95C5-815DFB396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64374"/>
            <a:ext cx="2339752" cy="17548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F658856-C41B-629D-E1A3-D682D1D505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60" y="4477581"/>
            <a:ext cx="2483768" cy="18628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3C2ADB1-D134-07E4-25D2-0439B20DEA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474628"/>
            <a:ext cx="2483769" cy="186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3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540DFA-3013-020B-18DE-C9992002277E}"/>
              </a:ext>
            </a:extLst>
          </p:cNvPr>
          <p:cNvSpPr txBox="1"/>
          <p:nvPr/>
        </p:nvSpPr>
        <p:spPr>
          <a:xfrm>
            <a:off x="755576" y="430607"/>
            <a:ext cx="7746032" cy="1533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6428"/>
              <a:tabLst>
                <a:tab pos="295910" algn="l"/>
              </a:tabLst>
              <a:defRPr/>
            </a:pPr>
            <a:r>
              <a:rPr lang="ru-RU" sz="2800" dirty="0">
                <a:solidFill>
                  <a:schemeClr val="accent3"/>
                </a:solidFill>
                <a:latin typeface="Times New Roman"/>
                <a:cs typeface="Times New Roman"/>
              </a:rPr>
              <a:t>Виды занятий: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Tx/>
              <a:buFont typeface="Arial" panose="020B0604020202020204" pitchFamily="34" charset="0"/>
              <a:buChar char="•"/>
              <a:tabLst>
                <a:tab pos="241300" algn="l"/>
              </a:tabLst>
              <a:defRPr/>
            </a:pPr>
            <a:r>
              <a:rPr kumimoji="0" lang="ru-RU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по</a:t>
            </a:r>
            <a:r>
              <a:rPr kumimoji="0" lang="ru-RU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формированию</a:t>
            </a:r>
            <a:r>
              <a:rPr kumimoji="0" lang="ru-RU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связной</a:t>
            </a:r>
            <a:r>
              <a:rPr kumimoji="0" lang="ru-RU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речи;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F07F09"/>
              </a:buClr>
              <a:buSzTx/>
              <a:buFont typeface="Arial" panose="020B0604020202020204" pitchFamily="34" charset="0"/>
              <a:buChar char="•"/>
              <a:tabLst>
                <a:tab pos="241300" algn="l"/>
              </a:tabLst>
              <a:defRPr/>
            </a:pPr>
            <a:r>
              <a:rPr kumimoji="0" lang="ru-RU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по </a:t>
            </a:r>
            <a:r>
              <a:rPr kumimoji="0" lang="ru-RU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формированию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произношения</a:t>
            </a:r>
            <a:r>
              <a:rPr kumimoji="0" lang="ru-RU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</a:t>
            </a:r>
            <a:r>
              <a:rPr kumimoji="0" lang="ru-RU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по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обучению</a:t>
            </a:r>
            <a:r>
              <a:rPr kumimoji="0" lang="ru-RU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грамоте.</a:t>
            </a: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rgbClr val="F07F09"/>
              </a:buClr>
              <a:buSzTx/>
              <a:buFont typeface="Arial" panose="020B0604020202020204" pitchFamily="34" charset="0"/>
              <a:buChar char="•"/>
              <a:tabLst>
                <a:tab pos="241300" algn="l"/>
              </a:tabLst>
              <a:defRPr/>
            </a:pPr>
            <a:r>
              <a:rPr lang="ru-RU" spc="-10" dirty="0">
                <a:solidFill>
                  <a:prstClr val="black"/>
                </a:solidFill>
                <a:latin typeface="Times New Roman"/>
                <a:cs typeface="Times New Roman"/>
              </a:rPr>
              <a:t>.ознакомление с художественной литературой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DD305F-2AF5-A5BC-9364-75BB7CAED9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040" y="1964360"/>
            <a:ext cx="2626632" cy="19699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94BF1F-73B4-2067-23A0-29A8CE4C7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31" y="1964360"/>
            <a:ext cx="2536181" cy="19021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FF4CE1A-8BD5-2DDB-24AE-D00CF6A8F6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57" y="1964360"/>
            <a:ext cx="2633464" cy="197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68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EB62CA-DE72-885F-9919-A2AE1A9E3EE3}"/>
              </a:ext>
            </a:extLst>
          </p:cNvPr>
          <p:cNvSpPr txBox="1"/>
          <p:nvPr/>
        </p:nvSpPr>
        <p:spPr>
          <a:xfrm>
            <a:off x="827584" y="672081"/>
            <a:ext cx="7416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На</a:t>
            </a:r>
            <a:r>
              <a:rPr kumimoji="0" lang="ru-RU" sz="2400" b="0" i="0" u="none" strike="noStrike" kern="1200" cap="none" spc="3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занятиях</a:t>
            </a:r>
            <a:r>
              <a:rPr kumimoji="0" lang="ru-RU" sz="2400" b="0" i="0" u="none" strike="noStrike" kern="1200" cap="none" spc="3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по</a:t>
            </a:r>
            <a:r>
              <a:rPr kumimoji="0" lang="ru-RU" sz="2400" b="0" i="0" u="none" strike="noStrike" kern="1200" cap="none" spc="3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формированию</a:t>
            </a:r>
            <a:r>
              <a:rPr kumimoji="0" lang="ru-RU" sz="2400" b="0" i="0" u="none" strike="noStrike" kern="1200" cap="none" spc="3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400" b="0" i="0" u="none" strike="noStrike" kern="1200" cap="none" spc="-68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связной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400" b="0" i="0" u="none" strike="noStrike" kern="1200" cap="none" spc="-2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речи</a:t>
            </a:r>
            <a:r>
              <a:rPr kumimoji="0" lang="ru-RU" sz="2400" b="0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183E7C-336E-AFF0-722B-FA6DF936C9C6}"/>
              </a:ext>
            </a:extLst>
          </p:cNvPr>
          <p:cNvSpPr txBox="1"/>
          <p:nvPr/>
        </p:nvSpPr>
        <p:spPr>
          <a:xfrm>
            <a:off x="693912" y="1340768"/>
            <a:ext cx="79928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marR="13335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lang="ru-RU" b="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уточнением,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расширением и </a:t>
            </a:r>
            <a:r>
              <a:rPr kumimoji="0" lang="ru-RU" b="0" i="0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обогащением</a:t>
            </a:r>
            <a:r>
              <a:rPr kumimoji="0" lang="ru-RU" b="0" i="0" u="none" strike="noStrike" kern="1200" cap="none" spc="-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лексический</a:t>
            </a:r>
            <a:r>
              <a:rPr kumimoji="0" lang="ru-RU" b="0" i="0" u="none" strike="noStrike" kern="1200" cap="none" spc="-4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запас;</a:t>
            </a:r>
          </a:p>
          <a:p>
            <a:pPr marL="241300" marR="508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  <a:tab pos="1353820" algn="l"/>
                <a:tab pos="2339975" algn="l"/>
                <a:tab pos="2873375" algn="l"/>
                <a:tab pos="3900804" algn="l"/>
              </a:tabLst>
              <a:defRPr/>
            </a:pPr>
            <a:r>
              <a:rPr kumimoji="0" lang="ru-RU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</a:t>
            </a:r>
            <a:r>
              <a:rPr kumimoji="0" lang="ru-RU" b="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</a:t>
            </a:r>
            <a:r>
              <a:rPr kumimoji="0" lang="ru-RU" b="0" i="0" u="none" strike="noStrike" kern="1200" cap="none" spc="-3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</a:t>
            </a:r>
            <a:r>
              <a:rPr kumimoji="0" lang="ru-RU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руем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ru-RU" b="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</a:t>
            </a:r>
            <a:r>
              <a:rPr kumimoji="0" lang="ru-RU" b="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</a:t>
            </a:r>
            <a:r>
              <a:rPr kumimoji="0" lang="ru-RU" b="0" i="0" u="none" strike="noStrike" kern="1200" cap="none" spc="-2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</a:t>
            </a:r>
            <a:r>
              <a:rPr kumimoji="0" lang="ru-RU" b="0" i="0" u="none" strike="noStrike" kern="1200" cap="none" spc="-8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тич</a:t>
            </a:r>
            <a:r>
              <a:rPr kumimoji="0" lang="ru-RU" b="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</a:t>
            </a:r>
            <a:r>
              <a:rPr kumimoji="0" lang="ru-RU" b="0" i="0" u="none" strike="noStrike" kern="1200" cap="none" spc="-14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кий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с</a:t>
            </a:r>
            <a:r>
              <a:rPr kumimoji="0" lang="ru-RU" b="0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</a:t>
            </a:r>
            <a:r>
              <a:rPr kumimoji="0" lang="ru-RU" b="0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ой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р</a:t>
            </a:r>
            <a:r>
              <a:rPr kumimoji="0" lang="ru-RU" b="0" i="0" u="none" strike="noStrike" kern="1200" cap="none" spc="-8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	(</a:t>
            </a:r>
            <a:r>
              <a:rPr kumimoji="0" lang="ru-RU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</a:t>
            </a:r>
            <a:r>
              <a:rPr kumimoji="0" lang="ru-RU" b="0" i="0" u="none" strike="noStrike" kern="1200" cap="none" spc="-3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ваиваем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</a:t>
            </a:r>
            <a:r>
              <a:rPr kumimoji="0" lang="ru-RU" b="0" i="0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</a:t>
            </a:r>
            <a:r>
              <a:rPr kumimoji="0" lang="ru-RU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</a:t>
            </a:r>
            <a:r>
              <a:rPr kumimoji="0" lang="ru-RU" b="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</a:t>
            </a:r>
            <a:r>
              <a:rPr kumimoji="0" lang="ru-RU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ные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сп</a:t>
            </a:r>
            <a:r>
              <a:rPr kumimoji="0" lang="ru-RU" b="0" i="0" u="none" strike="noStrike" kern="1200" cap="none" spc="5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</a:t>
            </a:r>
            <a:r>
              <a:rPr kumimoji="0" lang="ru-RU" b="0" i="0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обы	сло</a:t>
            </a:r>
            <a:r>
              <a:rPr kumimoji="0" lang="ru-RU" b="0" i="0" u="none" strike="noStrike" kern="1200" cap="none" spc="-3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</a:t>
            </a:r>
            <a:r>
              <a:rPr kumimoji="0" lang="ru-RU" b="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бра</a:t>
            </a:r>
            <a:r>
              <a:rPr kumimoji="0" lang="ru-RU" b="0" i="0" u="none" strike="noStrike" kern="1200" cap="none" spc="-2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з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</a:t>
            </a:r>
            <a:r>
              <a:rPr kumimoji="0" lang="ru-RU" b="0" i="0" u="none" strike="noStrike" kern="1200" cap="none" spc="-3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а</a:t>
            </a:r>
            <a:r>
              <a:rPr kumimoji="0" lang="ru-RU" b="0" i="0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</a:t>
            </a:r>
            <a:r>
              <a:rPr kumimoji="0" lang="ru-RU" b="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я и словоизменения </a:t>
            </a:r>
            <a:r>
              <a:rPr kumimoji="0" lang="ru-RU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имен существительных,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прилагательных,</a:t>
            </a:r>
            <a:r>
              <a:rPr kumimoji="0" lang="ru-RU" b="0" i="0" u="none" strike="noStrike" kern="1200" cap="none" spc="-6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-25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глаголов);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310A9D6-884E-4762-5D84-08F8C3628A65}"/>
              </a:ext>
            </a:extLst>
          </p:cNvPr>
          <p:cNvSpPr/>
          <p:nvPr/>
        </p:nvSpPr>
        <p:spPr>
          <a:xfrm>
            <a:off x="657896" y="2389967"/>
            <a:ext cx="79208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marR="5080" indent="-228600" algn="just">
              <a:buFont typeface="Arial MT"/>
              <a:buChar char="•"/>
              <a:tabLst>
                <a:tab pos="241300" algn="l"/>
                <a:tab pos="2614295" algn="l"/>
                <a:tab pos="3304540" algn="l"/>
                <a:tab pos="4617085" algn="l"/>
              </a:tabLst>
            </a:pPr>
            <a:r>
              <a:rPr lang="ru-RU" spc="-5" dirty="0">
                <a:latin typeface="Times New Roman"/>
                <a:cs typeface="Times New Roman"/>
              </a:rPr>
              <a:t>разви</a:t>
            </a:r>
            <a:r>
              <a:rPr lang="ru-RU" spc="-15" dirty="0">
                <a:latin typeface="Times New Roman"/>
                <a:cs typeface="Times New Roman"/>
              </a:rPr>
              <a:t>т</a:t>
            </a:r>
            <a:r>
              <a:rPr lang="ru-RU" spc="-5" dirty="0">
                <a:latin typeface="Times New Roman"/>
                <a:cs typeface="Times New Roman"/>
              </a:rPr>
              <a:t>ие</a:t>
            </a:r>
            <a:r>
              <a:rPr lang="ru-RU" dirty="0">
                <a:latin typeface="Times New Roman"/>
                <a:cs typeface="Times New Roman"/>
              </a:rPr>
              <a:t>м с</a:t>
            </a:r>
            <a:r>
              <a:rPr lang="ru-RU" spc="-45" dirty="0">
                <a:latin typeface="Times New Roman"/>
                <a:cs typeface="Times New Roman"/>
              </a:rPr>
              <a:t>в</a:t>
            </a:r>
            <a:r>
              <a:rPr lang="ru-RU" dirty="0">
                <a:latin typeface="Times New Roman"/>
                <a:cs typeface="Times New Roman"/>
              </a:rPr>
              <a:t>язную	р</a:t>
            </a:r>
            <a:r>
              <a:rPr lang="ru-RU" spc="-60" dirty="0">
                <a:latin typeface="Times New Roman"/>
                <a:cs typeface="Times New Roman"/>
              </a:rPr>
              <a:t>е</a:t>
            </a:r>
            <a:r>
              <a:rPr lang="ru-RU" spc="-15" dirty="0">
                <a:latin typeface="Times New Roman"/>
                <a:cs typeface="Times New Roman"/>
              </a:rPr>
              <a:t>чь</a:t>
            </a:r>
            <a:r>
              <a:rPr lang="ru-RU" dirty="0">
                <a:latin typeface="Times New Roman"/>
                <a:cs typeface="Times New Roman"/>
              </a:rPr>
              <a:t>  (</a:t>
            </a:r>
            <a:r>
              <a:rPr lang="ru-RU" spc="-15" dirty="0">
                <a:latin typeface="Times New Roman"/>
                <a:cs typeface="Times New Roman"/>
              </a:rPr>
              <a:t>с</a:t>
            </a:r>
            <a:r>
              <a:rPr lang="ru-RU" spc="60" dirty="0">
                <a:latin typeface="Times New Roman"/>
                <a:cs typeface="Times New Roman"/>
              </a:rPr>
              <a:t>о</a:t>
            </a:r>
            <a:r>
              <a:rPr lang="ru-RU" dirty="0">
                <a:latin typeface="Times New Roman"/>
                <a:cs typeface="Times New Roman"/>
              </a:rPr>
              <a:t>с</a:t>
            </a:r>
            <a:r>
              <a:rPr lang="ru-RU" spc="15" dirty="0">
                <a:latin typeface="Times New Roman"/>
                <a:cs typeface="Times New Roman"/>
              </a:rPr>
              <a:t>т</a:t>
            </a:r>
            <a:r>
              <a:rPr lang="ru-RU" dirty="0">
                <a:latin typeface="Times New Roman"/>
                <a:cs typeface="Times New Roman"/>
              </a:rPr>
              <a:t>а</a:t>
            </a:r>
            <a:r>
              <a:rPr lang="ru-RU" spc="-50" dirty="0">
                <a:latin typeface="Times New Roman"/>
                <a:cs typeface="Times New Roman"/>
              </a:rPr>
              <a:t>в</a:t>
            </a:r>
            <a:r>
              <a:rPr lang="ru-RU" spc="-5" dirty="0">
                <a:latin typeface="Times New Roman"/>
                <a:cs typeface="Times New Roman"/>
              </a:rPr>
              <a:t>ля</a:t>
            </a:r>
            <a:r>
              <a:rPr lang="ru-RU" spc="-10" dirty="0">
                <a:latin typeface="Times New Roman"/>
                <a:cs typeface="Times New Roman"/>
              </a:rPr>
              <a:t>е</a:t>
            </a:r>
            <a:r>
              <a:rPr lang="ru-RU" dirty="0">
                <a:latin typeface="Times New Roman"/>
                <a:cs typeface="Times New Roman"/>
              </a:rPr>
              <a:t>м о</a:t>
            </a:r>
            <a:r>
              <a:rPr lang="ru-RU" spc="-15" dirty="0">
                <a:latin typeface="Times New Roman"/>
                <a:cs typeface="Times New Roman"/>
              </a:rPr>
              <a:t>п</a:t>
            </a:r>
            <a:r>
              <a:rPr lang="ru-RU" spc="-5" dirty="0">
                <a:latin typeface="Times New Roman"/>
                <a:cs typeface="Times New Roman"/>
              </a:rPr>
              <a:t>и</a:t>
            </a:r>
            <a:r>
              <a:rPr lang="ru-RU" spc="25" dirty="0">
                <a:latin typeface="Times New Roman"/>
                <a:cs typeface="Times New Roman"/>
              </a:rPr>
              <a:t>с</a:t>
            </a:r>
            <a:r>
              <a:rPr lang="ru-RU" spc="-80" dirty="0">
                <a:latin typeface="Times New Roman"/>
                <a:cs typeface="Times New Roman"/>
              </a:rPr>
              <a:t>а</a:t>
            </a:r>
            <a:r>
              <a:rPr lang="ru-RU" dirty="0">
                <a:latin typeface="Times New Roman"/>
                <a:cs typeface="Times New Roman"/>
              </a:rPr>
              <a:t>те</a:t>
            </a:r>
            <a:r>
              <a:rPr lang="ru-RU" spc="-10" dirty="0">
                <a:latin typeface="Times New Roman"/>
                <a:cs typeface="Times New Roman"/>
              </a:rPr>
              <a:t>л</a:t>
            </a:r>
            <a:r>
              <a:rPr lang="ru-RU" spc="-15" dirty="0">
                <a:latin typeface="Times New Roman"/>
                <a:cs typeface="Times New Roman"/>
              </a:rPr>
              <a:t>ь</a:t>
            </a:r>
            <a:r>
              <a:rPr lang="ru-RU" spc="-20" dirty="0">
                <a:latin typeface="Times New Roman"/>
                <a:cs typeface="Times New Roman"/>
              </a:rPr>
              <a:t>н</a:t>
            </a:r>
            <a:r>
              <a:rPr lang="ru-RU" dirty="0">
                <a:latin typeface="Times New Roman"/>
                <a:cs typeface="Times New Roman"/>
              </a:rPr>
              <a:t>ые  </a:t>
            </a:r>
            <a:r>
              <a:rPr lang="ru-RU" spc="-10" dirty="0">
                <a:latin typeface="Times New Roman"/>
                <a:cs typeface="Times New Roman"/>
              </a:rPr>
              <a:t>рассказы,</a:t>
            </a:r>
            <a:r>
              <a:rPr lang="ru-RU" spc="13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загадки</a:t>
            </a:r>
            <a:r>
              <a:rPr lang="ru-RU" spc="12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–</a:t>
            </a:r>
            <a:r>
              <a:rPr lang="ru-RU" spc="12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описание,</a:t>
            </a:r>
            <a:r>
              <a:rPr lang="ru-RU" spc="28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 опорой</a:t>
            </a:r>
            <a:r>
              <a:rPr lang="ru-RU" spc="8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на</a:t>
            </a:r>
            <a:r>
              <a:rPr lang="ru-RU" spc="8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наглядность;</a:t>
            </a:r>
            <a:r>
              <a:rPr lang="ru-RU" spc="10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составляем т</a:t>
            </a:r>
            <a:r>
              <a:rPr lang="ru-RU" spc="-20" dirty="0">
                <a:latin typeface="Times New Roman"/>
                <a:cs typeface="Times New Roman"/>
              </a:rPr>
              <a:t>в</a:t>
            </a:r>
            <a:r>
              <a:rPr lang="ru-RU" dirty="0">
                <a:latin typeface="Times New Roman"/>
                <a:cs typeface="Times New Roman"/>
              </a:rPr>
              <a:t>о</a:t>
            </a:r>
            <a:r>
              <a:rPr lang="ru-RU" spc="-60" dirty="0">
                <a:latin typeface="Times New Roman"/>
                <a:cs typeface="Times New Roman"/>
              </a:rPr>
              <a:t>р</a:t>
            </a:r>
            <a:r>
              <a:rPr lang="ru-RU" dirty="0">
                <a:latin typeface="Times New Roman"/>
                <a:cs typeface="Times New Roman"/>
              </a:rPr>
              <a:t>ч</a:t>
            </a:r>
            <a:r>
              <a:rPr lang="ru-RU" spc="50" dirty="0">
                <a:latin typeface="Times New Roman"/>
                <a:cs typeface="Times New Roman"/>
              </a:rPr>
              <a:t>е</a:t>
            </a:r>
            <a:r>
              <a:rPr lang="ru-RU" dirty="0">
                <a:latin typeface="Times New Roman"/>
                <a:cs typeface="Times New Roman"/>
              </a:rPr>
              <a:t>с</a:t>
            </a:r>
            <a:r>
              <a:rPr lang="ru-RU" spc="-10" dirty="0">
                <a:latin typeface="Times New Roman"/>
                <a:cs typeface="Times New Roman"/>
              </a:rPr>
              <a:t>к</a:t>
            </a:r>
            <a:r>
              <a:rPr lang="ru-RU" spc="-15" dirty="0">
                <a:latin typeface="Times New Roman"/>
                <a:cs typeface="Times New Roman"/>
              </a:rPr>
              <a:t>и</a:t>
            </a:r>
            <a:r>
              <a:rPr lang="ru-RU" dirty="0">
                <a:latin typeface="Times New Roman"/>
                <a:cs typeface="Times New Roman"/>
              </a:rPr>
              <a:t>е расс</a:t>
            </a:r>
            <a:r>
              <a:rPr lang="ru-RU" spc="-60" dirty="0">
                <a:latin typeface="Times New Roman"/>
                <a:cs typeface="Times New Roman"/>
              </a:rPr>
              <a:t>к</a:t>
            </a:r>
            <a:r>
              <a:rPr lang="ru-RU" dirty="0">
                <a:latin typeface="Times New Roman"/>
                <a:cs typeface="Times New Roman"/>
              </a:rPr>
              <a:t>аз</a:t>
            </a:r>
            <a:r>
              <a:rPr lang="ru-RU" spc="5" dirty="0">
                <a:latin typeface="Times New Roman"/>
                <a:cs typeface="Times New Roman"/>
              </a:rPr>
              <a:t>ы</a:t>
            </a:r>
            <a:r>
              <a:rPr lang="ru-RU" dirty="0">
                <a:latin typeface="Times New Roman"/>
                <a:cs typeface="Times New Roman"/>
              </a:rPr>
              <a:t>;	</a:t>
            </a:r>
            <a:r>
              <a:rPr lang="ru-RU" spc="15" dirty="0">
                <a:latin typeface="Times New Roman"/>
                <a:cs typeface="Times New Roman"/>
              </a:rPr>
              <a:t>у</a:t>
            </a:r>
            <a:r>
              <a:rPr lang="ru-RU" spc="-15" dirty="0">
                <a:latin typeface="Times New Roman"/>
                <a:cs typeface="Times New Roman"/>
              </a:rPr>
              <a:t>ч</a:t>
            </a:r>
            <a:r>
              <a:rPr lang="ru-RU" spc="-5" dirty="0">
                <a:latin typeface="Times New Roman"/>
                <a:cs typeface="Times New Roman"/>
              </a:rPr>
              <a:t>им</a:t>
            </a:r>
            <a:r>
              <a:rPr lang="ru-RU" spc="-15" dirty="0">
                <a:latin typeface="Times New Roman"/>
                <a:cs typeface="Times New Roman"/>
              </a:rPr>
              <a:t>с</a:t>
            </a:r>
            <a:r>
              <a:rPr lang="ru-RU" dirty="0">
                <a:latin typeface="Times New Roman"/>
                <a:cs typeface="Times New Roman"/>
              </a:rPr>
              <a:t>я </a:t>
            </a:r>
            <a:r>
              <a:rPr lang="ru-RU" spc="-10" dirty="0">
                <a:latin typeface="Times New Roman"/>
                <a:cs typeface="Times New Roman"/>
              </a:rPr>
              <a:t>пересказывать</a:t>
            </a:r>
            <a:r>
              <a:rPr lang="ru-RU" spc="-7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рассказы).</a:t>
            </a:r>
            <a:endParaRPr lang="ru-RU" dirty="0">
              <a:latin typeface="Times New Roman"/>
              <a:cs typeface="Times New Roman"/>
            </a:endParaRPr>
          </a:p>
          <a:p>
            <a:pPr marL="241300" marR="5080" indent="-228600">
              <a:buFont typeface="Arial MT"/>
              <a:buChar char="•"/>
              <a:tabLst>
                <a:tab pos="241300" algn="l"/>
                <a:tab pos="2614295" algn="l"/>
                <a:tab pos="3304540" algn="l"/>
                <a:tab pos="4617085" algn="l"/>
              </a:tabLst>
            </a:pPr>
            <a:endParaRPr lang="ru-RU" sz="2000" dirty="0">
              <a:latin typeface="Times New Roman"/>
              <a:cs typeface="Times New Roman"/>
            </a:endParaRPr>
          </a:p>
          <a:p>
            <a:pPr marL="241300" marR="5080" indent="-228600">
              <a:buFont typeface="Arial MT"/>
              <a:buChar char="•"/>
              <a:tabLst>
                <a:tab pos="241300" algn="l"/>
                <a:tab pos="2614295" algn="l"/>
                <a:tab pos="3304540" algn="l"/>
                <a:tab pos="4617085" algn="l"/>
              </a:tabLst>
            </a:pPr>
            <a:endParaRPr lang="ru-RU" sz="2000" dirty="0">
              <a:latin typeface="Times New Roman"/>
              <a:cs typeface="Times New Roman"/>
            </a:endParaRPr>
          </a:p>
          <a:p>
            <a:pPr marL="241300" marR="5080" indent="-228600" algn="just">
              <a:buFont typeface="Arial MT"/>
              <a:buChar char="•"/>
              <a:tabLst>
                <a:tab pos="241300" algn="l"/>
                <a:tab pos="2614295" algn="l"/>
                <a:tab pos="3304540" algn="l"/>
                <a:tab pos="4617085" algn="l"/>
              </a:tabLst>
            </a:pPr>
            <a:endParaRPr lang="ru-RU" sz="2000" dirty="0">
              <a:latin typeface="Times New Roman"/>
              <a:cs typeface="Times New Roman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CC9BCD-3E9A-178B-B701-304C9E5297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8" y="3544703"/>
            <a:ext cx="3049488" cy="22871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E668DC-AC4B-6CD2-80BB-A76E641176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793" y="3644614"/>
            <a:ext cx="2918552" cy="218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4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BC6E9C7C-72A4-2CCE-F425-590F2AF5E95B}"/>
              </a:ext>
            </a:extLst>
          </p:cNvPr>
          <p:cNvSpPr txBox="1">
            <a:spLocks/>
          </p:cNvSpPr>
          <p:nvPr/>
        </p:nvSpPr>
        <p:spPr>
          <a:xfrm>
            <a:off x="719882" y="548679"/>
            <a:ext cx="807524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2700" marR="5080" indent="0">
              <a:spcBef>
                <a:spcPts val="105"/>
              </a:spcBef>
              <a:buFont typeface="Wingdings 2"/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000" b="1" spc="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</a:t>
            </a:r>
            <a:r>
              <a:rPr lang="ru-RU" sz="20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000" b="1" spc="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произношения</a:t>
            </a:r>
            <a:r>
              <a:rPr lang="ru-RU" sz="20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spc="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spc="-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обучению</a:t>
            </a:r>
            <a:r>
              <a:rPr lang="ru-RU" sz="20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грамоте: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9E9ED-2985-2EE0-1C88-5DE25F373544}"/>
              </a:ext>
            </a:extLst>
          </p:cNvPr>
          <p:cNvSpPr txBox="1"/>
          <p:nvPr/>
        </p:nvSpPr>
        <p:spPr>
          <a:xfrm>
            <a:off x="107504" y="1168768"/>
            <a:ext cx="8075240" cy="1132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0" lvl="0" indent="-342900" algn="just" defTabSz="914400" rtl="0" eaLnBrk="1" fontAlgn="auto" latinLnBrk="0" hangingPunct="1">
              <a:lnSpc>
                <a:spcPts val="281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Tx/>
              <a:buFont typeface="Arial" panose="020B0604020202020204" pitchFamily="34" charset="0"/>
              <a:buChar char="•"/>
              <a:tabLst>
                <a:tab pos="241300" algn="l"/>
              </a:tabLst>
              <a:defRPr/>
            </a:pPr>
            <a:r>
              <a:rPr kumimoji="0" lang="ru-RU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развиваем</a:t>
            </a:r>
            <a:r>
              <a:rPr kumimoji="0" lang="ru-RU" b="0" i="0" u="none" strike="noStrike" kern="120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1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навыки</a:t>
            </a:r>
            <a:r>
              <a:rPr kumimoji="0" lang="ru-RU" b="1" i="0" u="none" strike="noStrike" kern="1200" cap="none" spc="-4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1" i="0" u="none" strike="noStrike" kern="1200" cap="none" spc="-3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звукового</a:t>
            </a:r>
            <a:r>
              <a:rPr kumimoji="0" lang="ru-RU" b="1" i="0" u="none" strike="noStrike" kern="1200" cap="none" spc="-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анализа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(специальные</a:t>
            </a:r>
            <a:r>
              <a:rPr kumimoji="0" lang="ru-RU" b="0" i="0" u="none" strike="noStrike" kern="1200" cap="none" spc="-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умственные</a:t>
            </a:r>
            <a:r>
              <a:rPr kumimoji="0" lang="ru-RU" b="0" i="0" u="none" strike="noStrike" kern="1200" cap="none" spc="-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действия</a:t>
            </a:r>
            <a:r>
              <a:rPr kumimoji="0" lang="ru-RU" b="0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по дифференциации</a:t>
            </a:r>
            <a:r>
              <a:rPr kumimoji="0" lang="ru-RU" b="0" i="0" u="none" strike="noStrike" kern="1200" cap="none" spc="-4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фонем</a:t>
            </a:r>
            <a:r>
              <a:rPr kumimoji="0" lang="ru-RU" b="0" i="0" u="none" strike="noStrike" kern="1200" cap="none" spc="-3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 </a:t>
            </a:r>
            <a:r>
              <a:rPr kumimoji="0" lang="ru-RU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установлению </a:t>
            </a:r>
            <a:r>
              <a:rPr kumimoji="0" lang="ru-RU" b="0" i="0" u="none" strike="noStrike" kern="1200" cap="none" spc="-6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-3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звуковой</a:t>
            </a:r>
            <a:r>
              <a:rPr kumimoji="0" lang="ru-RU" b="0" i="0" u="none" strike="noStrike" kern="120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структуры</a:t>
            </a:r>
            <a:r>
              <a:rPr kumimoji="0" lang="ru-RU" b="0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слова): </a:t>
            </a:r>
          </a:p>
          <a:p>
            <a:pPr marL="12700" marR="0" lvl="0" indent="0" algn="just" defTabSz="914400" rtl="0" eaLnBrk="1" fontAlgn="auto" latinLnBrk="0" hangingPunct="1">
              <a:lnSpc>
                <a:spcPts val="281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Tx/>
              <a:buFontTx/>
              <a:buNone/>
              <a:tabLst>
                <a:tab pos="241300" algn="l"/>
              </a:tabLst>
              <a:defRPr/>
            </a:pPr>
            <a:r>
              <a:rPr kumimoji="0" lang="ru-RU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   </a:t>
            </a:r>
            <a:r>
              <a:rPr kumimoji="0" lang="ru-RU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проводим </a:t>
            </a:r>
            <a:r>
              <a:rPr kumimoji="0" lang="ru-RU" b="0" i="0" u="none" strike="noStrike" kern="1200" cap="none" spc="-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звуковой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анализ и </a:t>
            </a:r>
            <a:r>
              <a:rPr kumimoji="0" lang="ru-RU" b="0" i="0" u="none" strike="noStrike" kern="1200" cap="none" spc="-6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синтез</a:t>
            </a:r>
            <a:r>
              <a:rPr kumimoji="0" lang="ru-RU" b="0" i="0" u="none" strike="noStrike" kern="1200" cap="none" spc="-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слогов</a:t>
            </a:r>
            <a:r>
              <a:rPr kumimoji="0" lang="ru-RU" b="0" i="0" u="none" strike="noStrike" kern="120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</a:t>
            </a:r>
            <a:r>
              <a:rPr kumimoji="0" lang="ru-RU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слов;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63784E-8FBB-7AE8-37D8-E9E5B26431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2481501" cy="18611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048BA2-3D7E-7323-201B-321E0E7F08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420" y="3105395"/>
            <a:ext cx="2783160" cy="208737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FF334CC-E940-D02C-F9AE-8157410A6E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947" y="3789040"/>
            <a:ext cx="2533589" cy="19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84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3D99F-5A0F-7F09-C8BF-678E3E4EE683}"/>
              </a:ext>
            </a:extLst>
          </p:cNvPr>
          <p:cNvSpPr txBox="1"/>
          <p:nvPr/>
        </p:nvSpPr>
        <p:spPr>
          <a:xfrm>
            <a:off x="502920" y="620688"/>
            <a:ext cx="8029520" cy="774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0" lvl="0" indent="-342900" algn="just" defTabSz="914400" rtl="0" eaLnBrk="1" fontAlgn="auto" latinLnBrk="0" hangingPunct="1">
              <a:lnSpc>
                <a:spcPts val="2810"/>
              </a:lnSpc>
              <a:spcBef>
                <a:spcPts val="370"/>
              </a:spcBef>
              <a:spcAft>
                <a:spcPts val="0"/>
              </a:spcAft>
              <a:buClr>
                <a:srgbClr val="F07F09"/>
              </a:buClr>
              <a:buSzTx/>
              <a:buFont typeface="Arial" panose="020B0604020202020204" pitchFamily="34" charset="0"/>
              <a:buChar char="•"/>
              <a:tabLst>
                <a:tab pos="241300" algn="l"/>
              </a:tabLst>
              <a:defRPr/>
            </a:pPr>
            <a:r>
              <a:rPr kumimoji="0" lang="ru-RU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обучаем</a:t>
            </a:r>
            <a:r>
              <a:rPr kumimoji="0" lang="ru-RU" b="0" i="0" u="none" strike="noStrike" kern="1200" cap="none" spc="-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элементарным</a:t>
            </a:r>
            <a:r>
              <a:rPr kumimoji="0" lang="ru-RU" b="0" i="0" u="none" strike="noStrike" kern="1200" cap="none" spc="-4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графо-</a:t>
            </a:r>
            <a:r>
              <a:rPr kumimoji="0" lang="ru-RU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моторным</a:t>
            </a:r>
            <a:r>
              <a:rPr kumimoji="0" lang="ru-RU" b="0" i="0" u="none" strike="noStrike" kern="1200" cap="none" spc="-3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навыкам</a:t>
            </a:r>
            <a:r>
              <a:rPr kumimoji="0" lang="ru-RU" b="0" i="0" u="none" strike="noStrike" kern="1200" cap="none" spc="-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(развитие</a:t>
            </a:r>
            <a:r>
              <a:rPr kumimoji="0" lang="ru-RU" b="0" i="0" u="none" strike="noStrike" kern="120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мелкой </a:t>
            </a:r>
            <a:r>
              <a:rPr kumimoji="0" lang="ru-RU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моторики</a:t>
            </a:r>
            <a:r>
              <a:rPr kumimoji="0" lang="ru-RU" b="0" i="0" u="none" strike="noStrike" kern="1200" cap="none" spc="-4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пальцев</a:t>
            </a:r>
            <a:r>
              <a:rPr kumimoji="0" lang="ru-RU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рук,</a:t>
            </a:r>
            <a:r>
              <a:rPr kumimoji="0" lang="ru-RU" b="0" i="0" u="none" strike="noStrike" kern="1200" cap="none" spc="-4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ориентирование </a:t>
            </a:r>
            <a:r>
              <a:rPr kumimoji="0" lang="ru-RU" b="0" i="0" u="none" strike="noStrike" kern="1200" cap="none" spc="-6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на</a:t>
            </a:r>
            <a:r>
              <a:rPr kumimoji="0" lang="ru-RU" b="0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листе</a:t>
            </a:r>
            <a:r>
              <a:rPr kumimoji="0" lang="ru-RU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бумаги);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8C4343-B91A-C468-0831-7CBFA9346C91}"/>
              </a:ext>
            </a:extLst>
          </p:cNvPr>
          <p:cNvSpPr txBox="1"/>
          <p:nvPr/>
        </p:nvSpPr>
        <p:spPr>
          <a:xfrm>
            <a:off x="655756" y="1505336"/>
            <a:ext cx="8029520" cy="663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366395" lvl="0" indent="-342900" algn="just" defTabSz="914400" rtl="0" eaLnBrk="1" fontAlgn="auto" latinLnBrk="0" hangingPunct="1">
              <a:lnSpc>
                <a:spcPct val="80000"/>
              </a:lnSpc>
              <a:spcBef>
                <a:spcPts val="1010"/>
              </a:spcBef>
              <a:spcAft>
                <a:spcPts val="0"/>
              </a:spcAft>
              <a:buClr>
                <a:srgbClr val="F07F09"/>
              </a:buClr>
              <a:buSzTx/>
              <a:buFont typeface="Arial" panose="020B0604020202020204" pitchFamily="34" charset="0"/>
              <a:buChar char="•"/>
              <a:tabLst>
                <a:tab pos="241300" algn="l"/>
              </a:tabLst>
              <a:defRPr/>
            </a:pPr>
            <a:r>
              <a:rPr kumimoji="0" lang="ru-RU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обучаем </a:t>
            </a:r>
            <a:r>
              <a:rPr kumimoji="0" lang="ru-RU" b="0" i="0" u="none" strike="noStrike" kern="120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навыкам </a:t>
            </a:r>
            <a:r>
              <a:rPr kumimoji="0" lang="ru-RU" b="0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печатания </a:t>
            </a:r>
            <a:r>
              <a:rPr kumimoji="0" lang="ru-RU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слогов, </a:t>
            </a:r>
            <a:r>
              <a:rPr kumimoji="0" lang="ru-RU" b="0" i="0" u="none" strike="noStrike" kern="1200" cap="none" spc="-6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слов,</a:t>
            </a:r>
            <a:r>
              <a:rPr kumimoji="0" lang="ru-RU" b="0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предложений;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593725" lvl="0" indent="-342900" algn="just" defTabSz="914400" rtl="0" eaLnBrk="1" fontAlgn="auto" latinLnBrk="0" hangingPunct="1">
              <a:lnSpc>
                <a:spcPct val="80000"/>
              </a:lnSpc>
              <a:spcBef>
                <a:spcPts val="1010"/>
              </a:spcBef>
              <a:spcAft>
                <a:spcPts val="0"/>
              </a:spcAft>
              <a:buClr>
                <a:srgbClr val="F07F09"/>
              </a:buClr>
              <a:buSzTx/>
              <a:buFont typeface="Arial" panose="020B0604020202020204" pitchFamily="34" charset="0"/>
              <a:buChar char="•"/>
              <a:tabLst>
                <a:tab pos="241300" algn="l"/>
              </a:tabLst>
              <a:defRPr/>
            </a:pPr>
            <a:r>
              <a:rPr kumimoji="0" lang="ru-RU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обучаем</a:t>
            </a:r>
            <a:r>
              <a:rPr kumimoji="0" lang="ru-RU" b="0" i="0" u="none" strike="noStrike" kern="1200" cap="none" spc="-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чтению</a:t>
            </a:r>
            <a:r>
              <a:rPr kumimoji="0" lang="ru-RU" b="0" i="0" u="none" strike="noStrike" kern="120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по</a:t>
            </a:r>
            <a:r>
              <a:rPr kumimoji="0" lang="ru-RU" b="0" i="0" u="none" strike="noStrike" kern="1200" cap="none" spc="-3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слогам</a:t>
            </a:r>
            <a:r>
              <a:rPr kumimoji="0" lang="ru-RU" b="0" i="0" u="none" strike="noStrike" kern="1200" cap="none" spc="-4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(учим </a:t>
            </a:r>
            <a:r>
              <a:rPr kumimoji="0" lang="ru-RU" b="0" i="0" u="none" strike="noStrike" kern="1200" cap="none" spc="-6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преобразовывать</a:t>
            </a:r>
            <a:r>
              <a:rPr kumimoji="0" lang="ru-RU" b="0" i="0" u="none" strike="noStrike" kern="1200" cap="none" spc="-4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слова).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098D471-E415-5EE8-2746-331E7DB6A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40" y="2195122"/>
            <a:ext cx="2339752" cy="17548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95465BE-5E29-D1EE-6201-F4BEF6669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6" y="4064995"/>
            <a:ext cx="2229237" cy="167192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B76A54A-11FC-F99D-3DE9-7429BCB77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98" y="4072511"/>
            <a:ext cx="2229237" cy="167192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03D1968-70C0-CFA6-1FF4-4B22B50879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3" y="2185746"/>
            <a:ext cx="2329745" cy="17473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F600FB-9FEB-265D-0211-AB352FF8CB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84" y="2185746"/>
            <a:ext cx="2339751" cy="175481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C5CCE4-C3A7-8FE0-1093-9ED7CBFCFB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42" y="4072511"/>
            <a:ext cx="2007115" cy="150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16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43778-C0BF-303C-B9C5-1D311879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256" y="2204864"/>
            <a:ext cx="8407896" cy="1483608"/>
          </a:xfrm>
        </p:spPr>
        <p:txBody>
          <a:bodyPr>
            <a:normAutofit fontScale="90000"/>
          </a:bodyPr>
          <a:lstStyle/>
          <a:p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 литер  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 исследовательская деятельность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84F437-65BB-7654-973E-A1FACF6789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1560" y="1187388"/>
            <a:ext cx="2736304" cy="20522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5971C6-C1F7-D4B0-ACD9-EFC6BBC7A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272" y="3858591"/>
            <a:ext cx="2664296" cy="19982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FD7A7E-6CC6-6F49-8CC4-A6BAD66835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861791"/>
            <a:ext cx="2671937" cy="20039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B8447C-3F76-7D28-92F9-F5546F3BE6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0681" y="1261256"/>
            <a:ext cx="2385628" cy="22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5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913BD-2DA1-F228-8BDB-248725C2E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53328"/>
            <a:ext cx="8208104" cy="399408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20B2A2-DC30-B7C8-505E-F7A084ECE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87" y="1350566"/>
            <a:ext cx="2677013" cy="20077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DF8A01-9D25-09A2-0EF6-4A3623118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12" y="3582271"/>
            <a:ext cx="2425072" cy="18188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9E54E6-8746-D481-9268-B81CA63587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60104"/>
            <a:ext cx="2664296" cy="19982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71F588-3414-D816-E207-7DF80DEAEC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476" y="3603974"/>
            <a:ext cx="2425072" cy="18188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44FDE2D-222C-7116-E356-36DB29A064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25" y="3582270"/>
            <a:ext cx="2425072" cy="181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28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2796E-F931-1B5E-B737-608405D1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764704"/>
            <a:ext cx="7056784" cy="36004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Театральная деятельность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F825CA-DC98-F569-C2EC-C2F08151C6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0" y="1242138"/>
            <a:ext cx="3125267" cy="23439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F3C9CE-8038-B978-08F3-FDD13E0604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28694"/>
            <a:ext cx="3125267" cy="23439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5C0DC8-D181-D7DF-9EB1-FAC4461F41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18" y="3703482"/>
            <a:ext cx="3276364" cy="245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7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2011</TotalTime>
  <Words>537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Arial MT</vt:lpstr>
      <vt:lpstr>Brush Script MT</vt:lpstr>
      <vt:lpstr>Calibri</vt:lpstr>
      <vt:lpstr>Constantia</vt:lpstr>
      <vt:lpstr>Droid Sans</vt:lpstr>
      <vt:lpstr>Times New Roman</vt:lpstr>
      <vt:lpstr>Verdana</vt:lpstr>
      <vt:lpstr>Wingdings</vt:lpstr>
      <vt:lpstr>Wingdings 2</vt:lpstr>
      <vt:lpstr>Аспект</vt:lpstr>
      <vt:lpstr>Chart</vt:lpstr>
      <vt:lpstr>Речевое развитие в соответствии с ФОП  ДО для детей старшего дошкольного возраста  Воспитатель Горбенко Н.А   </vt:lpstr>
      <vt:lpstr> В области речевого развития ребенка с НОДА основными задачами образовательной деятельности является создание условий для: --формирования основы речевой и языковой культуры, совершенствования разных сторон речи ребенка; --приобщения обучающихся к культуре чтения художественной литературы. </vt:lpstr>
      <vt:lpstr>Презентация PowerPoint</vt:lpstr>
      <vt:lpstr>Презентация PowerPoint</vt:lpstr>
      <vt:lpstr>Презентация PowerPoint</vt:lpstr>
      <vt:lpstr>Презентация PowerPoint</vt:lpstr>
      <vt:lpstr>    Чтение художественной литературы литер               Научно исследовательская деятельность</vt:lpstr>
      <vt:lpstr>                                          Игровая деятельность</vt:lpstr>
      <vt:lpstr>                               Театральная деятельность</vt:lpstr>
      <vt:lpstr>Работа с родителями</vt:lpstr>
      <vt:lpstr>Презентация PowerPoint</vt:lpstr>
      <vt:lpstr>Правила составления синквейна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 результатах выполнения «Программы развития МАДОУ г.Нижневартовска ДС №29 «Ёлочка» на 2018 -  2025 годы и на период до 2030 года»  за 2017-2019 гг.</dc:title>
  <dc:creator>User</dc:creator>
  <cp:lastModifiedBy>Наталия Горбенко</cp:lastModifiedBy>
  <cp:revision>212</cp:revision>
  <dcterms:created xsi:type="dcterms:W3CDTF">2020-02-11T05:48:15Z</dcterms:created>
  <dcterms:modified xsi:type="dcterms:W3CDTF">2024-04-23T15:41:55Z</dcterms:modified>
</cp:coreProperties>
</file>